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4" r:id="rId4"/>
    <p:sldId id="265" r:id="rId5"/>
    <p:sldId id="262" r:id="rId6"/>
    <p:sldId id="266" r:id="rId7"/>
    <p:sldId id="258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382"/>
    <a:srgbClr val="ED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DCA4-9439-A131-55B0-F1C322AEF153}" v="757" dt="2021-08-01T22:52:28.979"/>
    <p1510:client id="{6626D404-6D94-D374-6D69-8F0BC5201D64}" v="2383" dt="2021-08-02T06:01:33.283"/>
    <p1510:client id="{B4CEB739-65A6-7EBA-82BC-EA74B557064B}" v="781" dt="2021-08-02T03:44:1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01/08/2021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1048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ED8B00"/>
                </a:solidFill>
                <a:latin typeface="+mn-lt"/>
                <a:cs typeface="Calibri"/>
              </a:rPr>
              <a:t>Banco de Dados</a:t>
            </a:r>
            <a:endParaRPr lang="pt-BR" sz="7200" b="1" dirty="0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Atributos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As entidades são compostas por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atributos.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Os atributos são as características que descrevem a entidade.</a:t>
            </a: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Toda entidade precisa ter 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 identificador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(id).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Por exemplo, em uma entidade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ter os atributos nome, idade e e-mail: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0F314-B268-4304-92E2-DAC4F54482B1}"/>
              </a:ext>
            </a:extLst>
          </p:cNvPr>
          <p:cNvGrpSpPr/>
          <p:nvPr/>
        </p:nvGrpSpPr>
        <p:grpSpPr>
          <a:xfrm>
            <a:off x="3726383" y="4211904"/>
            <a:ext cx="1700229" cy="2013913"/>
            <a:chOff x="3726383" y="4313054"/>
            <a:chExt cx="1700229" cy="201391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6F0B5EEB-741A-428C-BFF3-BB498AC3E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5" t="14833" r="35860" b="-478"/>
            <a:stretch/>
          </p:blipFill>
          <p:spPr>
            <a:xfrm>
              <a:off x="3726383" y="4324172"/>
              <a:ext cx="1700229" cy="2002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CB33C-3FE9-442E-9249-D09696CD96E0}"/>
                </a:ext>
              </a:extLst>
            </p:cNvPr>
            <p:cNvSpPr txBox="1"/>
            <p:nvPr/>
          </p:nvSpPr>
          <p:spPr>
            <a:xfrm>
              <a:off x="4363631" y="4313054"/>
              <a:ext cx="224554" cy="3178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3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 é a relação existente entre entidades, isto é a ligação lógica entre duas entidades que representa uma regra ou restrição de negócio, possibilitando entender como uma entidade se comporta em relação às demais.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 relacionamentos normalmente são expressos em verbos que indicam uma ação: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possui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um endereço.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Professor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ministra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matéria.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atua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em um filme.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1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é utilizada para expressar o grau de relação entre duas tabelas.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Cardinalidades:</a:t>
            </a:r>
          </a:p>
          <a:p>
            <a:pPr marL="0" indent="0" algn="just">
              <a:buNone/>
            </a:pPr>
            <a:r>
              <a:rPr lang="pt-BR" sz="2400" b="1" i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(1..1):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Quando o registro de uma tabela só pode ter associação com um registro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um-para-vários (1..N):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Quando o registro de uma tabela pode estar associado a vários registros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vários-para-vários (N..N):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vários registros de uma tabela podem estar associados a vários registros da outra tabela. Nesse caso é criado uma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 associativa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0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977869" y="2016940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810081" y="2016939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437AB-F412-4A3A-9008-367EDE3DFAD8}"/>
              </a:ext>
            </a:extLst>
          </p:cNvPr>
          <p:cNvSpPr txBox="1"/>
          <p:nvPr/>
        </p:nvSpPr>
        <p:spPr>
          <a:xfrm>
            <a:off x="2977869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B9834-C249-4C2C-9315-457CD11FF535}"/>
              </a:ext>
            </a:extLst>
          </p:cNvPr>
          <p:cNvSpPr txBox="1"/>
          <p:nvPr/>
        </p:nvSpPr>
        <p:spPr>
          <a:xfrm>
            <a:off x="5810081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D9CED-215D-4731-8843-5569CC30175B}"/>
              </a:ext>
            </a:extLst>
          </p:cNvPr>
          <p:cNvSpPr txBox="1"/>
          <p:nvPr/>
        </p:nvSpPr>
        <p:spPr>
          <a:xfrm>
            <a:off x="5810081" y="5132372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FD642-F843-4B76-900A-B4B76F8CA118}"/>
              </a:ext>
            </a:extLst>
          </p:cNvPr>
          <p:cNvSpPr txBox="1"/>
          <p:nvPr/>
        </p:nvSpPr>
        <p:spPr>
          <a:xfrm>
            <a:off x="2977868" y="5132373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097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Mínima: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mínimo de vezes em que um registro da entidade A pode ocorrer em B. Pode assumir o valor de 0 ou 1.</a:t>
            </a:r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Máxima: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máximo de vezes em que um registro da entidade A pode ocorrer em B. Pode assumir o valor de 1 ou N.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9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745223" y="2087745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688701" y="2087744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C3A6AD-E977-4C13-BE65-EF902FACD544}"/>
              </a:ext>
            </a:extLst>
          </p:cNvPr>
          <p:cNvGrpSpPr/>
          <p:nvPr/>
        </p:nvGrpSpPr>
        <p:grpSpPr>
          <a:xfrm>
            <a:off x="1056011" y="3206469"/>
            <a:ext cx="6929201" cy="925044"/>
            <a:chOff x="1056011" y="3429000"/>
            <a:chExt cx="6929201" cy="9250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E4D00B-3EE0-4AA0-9105-58CEFA1CEC2F}"/>
                </a:ext>
              </a:extLst>
            </p:cNvPr>
            <p:cNvGrpSpPr/>
            <p:nvPr/>
          </p:nvGrpSpPr>
          <p:grpSpPr>
            <a:xfrm>
              <a:off x="1056011" y="3429000"/>
              <a:ext cx="6929201" cy="925044"/>
              <a:chOff x="1056011" y="3429000"/>
              <a:chExt cx="6929201" cy="925044"/>
            </a:xfrm>
          </p:grpSpPr>
          <p:pic>
            <p:nvPicPr>
              <p:cNvPr id="4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67A2A9FB-CD8E-45DA-99BB-7BE1A3260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99" t="34236" r="-249" b="25652"/>
              <a:stretch/>
            </p:blipFill>
            <p:spPr>
              <a:xfrm>
                <a:off x="1056011" y="3429000"/>
                <a:ext cx="6929201" cy="9250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0437AB-F412-4A3A-9008-367EDE3DFAD8}"/>
                  </a:ext>
                </a:extLst>
              </p:cNvPr>
              <p:cNvSpPr txBox="1"/>
              <p:nvPr/>
            </p:nvSpPr>
            <p:spPr>
              <a:xfrm>
                <a:off x="2876718" y="3574656"/>
                <a:ext cx="67973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/>
                  <a:t>(1, 1)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B9834-C249-4C2C-9315-457CD11FF535}"/>
                </a:ext>
              </a:extLst>
            </p:cNvPr>
            <p:cNvSpPr txBox="1"/>
            <p:nvPr/>
          </p:nvSpPr>
          <p:spPr>
            <a:xfrm>
              <a:off x="5628011" y="3574656"/>
              <a:ext cx="699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cs typeface="Calibri"/>
                </a:rPr>
                <a:t>(1, n)</a:t>
              </a:r>
            </a:p>
          </p:txBody>
        </p:sp>
      </p:grpSp>
      <p:pic>
        <p:nvPicPr>
          <p:cNvPr id="6" name="Picture 13" descr="Diagram&#10;&#10;Description automatically generated">
            <a:extLst>
              <a:ext uri="{FF2B5EF4-FFF2-40B4-BE49-F238E27FC236}">
                <a16:creationId xmlns:a16="http://schemas.microsoft.com/office/drawing/2014/main" id="{AF01C096-A9C3-4CD2-B3B9-445C8FB4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" y="4663880"/>
            <a:ext cx="7365775" cy="1788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FABD9-00C1-43C1-BBFC-D6E74C020125}"/>
              </a:ext>
            </a:extLst>
          </p:cNvPr>
          <p:cNvSpPr txBox="1"/>
          <p:nvPr/>
        </p:nvSpPr>
        <p:spPr>
          <a:xfrm>
            <a:off x="3564542" y="4292825"/>
            <a:ext cx="212618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cs typeface="Calibri"/>
              </a:rPr>
              <a:t>Entidade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Associativa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2B58C-3968-489F-B6D6-98502246A248}"/>
              </a:ext>
            </a:extLst>
          </p:cNvPr>
          <p:cNvCxnSpPr/>
          <p:nvPr/>
        </p:nvCxnSpPr>
        <p:spPr>
          <a:xfrm flipV="1">
            <a:off x="4634460" y="4678967"/>
            <a:ext cx="4047" cy="34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3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875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1º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9139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Arma: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1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+mn-lt"/>
                <a:cs typeface="Calibri"/>
              </a:rPr>
              <a:t>O que são</a:t>
            </a:r>
            <a:endParaRPr lang="pt-BR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A0F443A-9CCE-F84C-85FF-FF1322180916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rgbClr val="ED8B00"/>
                </a:solidFill>
                <a:latin typeface="+mj-lt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59725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3º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descrição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local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logradouro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bairro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 e data.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calibre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fabricante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97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4º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DER 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Diagrama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Entidade-Relacionamento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C8A1FD6-F4FF-4CB5-8071-44E64A9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8" y="1999564"/>
            <a:ext cx="6060934" cy="44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 dirty="0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O que é?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Um banco de dados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é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coleção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organizada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informações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dados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estruturadas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normalmente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armazenadas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eletronicamente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Um banco de dados é geralmente controlado por um sistema de gerenciamento de banco de dados (DBMS). O DBMS gerencia os dados recebidos, organiza-os e fornece maneiras para os dados serem modificados ou extraídos por usuários ou outros programas.</a:t>
            </a:r>
            <a:endParaRPr lang="en-US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6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Categorias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Existem duas categorias principais de banco de dados: </a:t>
            </a:r>
            <a:r>
              <a:rPr lang="en-US" b="1">
                <a:solidFill>
                  <a:srgbClr val="FFFFFF"/>
                </a:solidFill>
              </a:rPr>
              <a:t>Relacionais e Não-relacionais.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b="1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relacionais (SQL):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são armazenados em formatos tabulares, ou seja, o dado fica na coluna, enquanto a descrição fica em linhas e atributos. Uma outra característica importante é sua linguagem, que é baseada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no SQL (Structured Query Language).</a:t>
            </a: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FFFF"/>
                </a:solidFill>
                <a:cs typeface="Calibri"/>
              </a:rPr>
              <a:t>Bancos de dados não relacionais (NoSQL): 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os dados não são tabulares e podem ser armazenados de diferentes formas com base no banco NoSQL escolhido. Dentre as principais formas de armazenamento estão o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armazenamento em documentos, chave-valor, grafos e colunas.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3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C0C926F-49A8-4872-9294-AF8FFD4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3" y="787330"/>
            <a:ext cx="1432932" cy="1482630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5675F01-2F22-484D-B796-699A5A1C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5" y="1105597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00F42D2-EE14-4F7F-8824-6134EDE83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10" y="934895"/>
            <a:ext cx="2743200" cy="1419820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2447BDAC-D36C-440C-BC7C-EBFF4201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3" y="2891963"/>
            <a:ext cx="2743200" cy="22263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36A0979-1FF1-4F22-A55D-4DE3D4E41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742" y="3179840"/>
            <a:ext cx="23431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não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553A5A6-FF68-491A-BE15-CA0259D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835467"/>
            <a:ext cx="2743200" cy="74516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79021F7-D1A5-4700-BFFF-B19FE780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2" y="579689"/>
            <a:ext cx="2743200" cy="2185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F21DC3D-55F9-478D-818E-74217659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93" y="2450266"/>
            <a:ext cx="2743200" cy="9166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62972AA-EC2D-4BC3-9EC4-0C9CDC23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47" y="3328460"/>
            <a:ext cx="2743200" cy="1427715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C1055FD-0C6A-4E35-9FA6-98ABEE61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815" y="3833682"/>
            <a:ext cx="2743200" cy="11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  <a:cs typeface="Calibri Light"/>
              </a:rPr>
              <a:t>Tipos de modelagem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Antes de criarmos um banco de dados precisamos fazer a sua modelagem, ou seja, mapear a forma como os dados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seram salvos. Existem três etapas nesse processo: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Conceitual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Lógica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Física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Conceitual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MER – Modelo Entidade Relacionamento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3234867"/>
            <a:ext cx="7557654" cy="157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Modelo conceitual utilizado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para descrever os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objetos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envolvidos em um domínio de negócios, com suas características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 como elas se relacionam entre si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Entidades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entidade é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Coisa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ou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Objeto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do mundo real.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Essas entidades podem ser: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Físicas: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existem no mundo real e são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Cliente, Produto,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Lógicas: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não tangíveis.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Venda, Disciplina,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270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86</Words>
  <Application>Microsoft Office PowerPoint</Application>
  <PresentationFormat>On-screen Show (4:3)</PresentationFormat>
  <Paragraphs>20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Banco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Maria Lidiane Soares de Oliveira</cp:lastModifiedBy>
  <cp:revision>623</cp:revision>
  <dcterms:created xsi:type="dcterms:W3CDTF">2020-08-21T15:35:10Z</dcterms:created>
  <dcterms:modified xsi:type="dcterms:W3CDTF">2021-08-02T06:07:29Z</dcterms:modified>
</cp:coreProperties>
</file>